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75" r:id="rId2"/>
    <p:sldId id="982" r:id="rId3"/>
    <p:sldId id="977" r:id="rId4"/>
    <p:sldId id="983" r:id="rId5"/>
    <p:sldId id="984" r:id="rId6"/>
    <p:sldId id="986" r:id="rId7"/>
    <p:sldId id="985" r:id="rId8"/>
  </p:sldIdLst>
  <p:sldSz cx="9144000" cy="5143500" type="screen16x9"/>
  <p:notesSz cx="6858000" cy="92202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  <a:srgbClr val="059CD1"/>
    <a:srgbClr val="36CA5D"/>
    <a:srgbClr val="057DA7"/>
    <a:srgbClr val="008000"/>
    <a:srgbClr val="CCCCFF"/>
    <a:srgbClr val="035F7F"/>
    <a:srgbClr val="FEF6F0"/>
    <a:srgbClr val="E46C0A"/>
    <a:srgbClr val="F6E4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11" autoAdjust="0"/>
    <p:restoredTop sz="94778" autoAdjust="0"/>
  </p:normalViewPr>
  <p:slideViewPr>
    <p:cSldViewPr>
      <p:cViewPr varScale="1">
        <p:scale>
          <a:sx n="114" d="100"/>
          <a:sy n="114" d="100"/>
        </p:scale>
        <p:origin x="702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26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26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C0A7C3-558E-4AA8-95B3-34AD4CF1854E}" type="datetimeFigureOut">
              <a:rPr lang="es-MX" smtClean="0"/>
              <a:pPr/>
              <a:t>14/07/2021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757590"/>
            <a:ext cx="2971800" cy="4626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757590"/>
            <a:ext cx="2971800" cy="4626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4BE648-503B-4518-945E-FF087614F0F0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22454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771A28-6EAB-445B-8C97-2DE4C1CF19C7}" type="datetimeFigureOut">
              <a:rPr lang="es-MX" smtClean="0"/>
              <a:pPr/>
              <a:t>14/07/2021</a:t>
            </a:fld>
            <a:endParaRPr lang="es-MX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63575" y="1152525"/>
            <a:ext cx="5530850" cy="3111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37063"/>
            <a:ext cx="5486400" cy="3630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58238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758238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9E766E-D593-4C91-B732-F97121F0F715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7164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9E766E-D593-4C91-B732-F97121F0F715}" type="slidenum">
              <a:rPr lang="es-MX" smtClean="0"/>
              <a:pPr/>
              <a:t>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95269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6.png"/><Relationship Id="rId4" Type="http://schemas.openxmlformats.org/officeDocument/2006/relationships/image" Target="../media/image2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722712"/>
            <a:ext cx="6400800" cy="649238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/>
              <a:t>Haga clic para modificar el estilo de subtítulo del patrón</a:t>
            </a:r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14/07/2021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768" y="555526"/>
            <a:ext cx="2348464" cy="2144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5092030"/>
            <a:ext cx="9268107" cy="103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Rectángulo"/>
          <p:cNvSpPr/>
          <p:nvPr userDrawn="1"/>
        </p:nvSpPr>
        <p:spPr>
          <a:xfrm flipV="1">
            <a:off x="1367644" y="2931790"/>
            <a:ext cx="6408712" cy="457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457200" y="3219822"/>
            <a:ext cx="8229600" cy="360040"/>
          </a:xfrm>
        </p:spPr>
        <p:txBody>
          <a:bodyPr>
            <a:noAutofit/>
          </a:bodyPr>
          <a:lstStyle>
            <a:lvl1pPr>
              <a:defRPr sz="3200" b="1"/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pic>
        <p:nvPicPr>
          <p:cNvPr id="10" name="9 Imagen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98896"/>
            <a:ext cx="9144000" cy="1644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60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14/07/2021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62971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14/07/2021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76942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14/07/2021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85790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14/07/2021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29443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3079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0949"/>
            <a:ext cx="9144000" cy="381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14/07/2021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0351"/>
            <a:ext cx="1389436" cy="288032"/>
          </a:xfrm>
          <a:prstGeom prst="rect">
            <a:avLst/>
          </a:prstGeom>
        </p:spPr>
      </p:pic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5039604"/>
            <a:ext cx="9268107" cy="103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3" name="3072 Image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6796"/>
            <a:ext cx="9144000" cy="4116704"/>
          </a:xfrm>
          <a:prstGeom prst="rect">
            <a:avLst/>
          </a:prstGeom>
          <a:effectLst>
            <a:reflection stA="0" endPos="65000" dist="50800" dir="5400000" sy="-100000" algn="bl" rotWithShape="0"/>
          </a:effectLst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06A13EDC-A865-492A-94B7-1E328D73E33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5" b="14214"/>
          <a:stretch/>
        </p:blipFill>
        <p:spPr>
          <a:xfrm>
            <a:off x="6032918" y="51470"/>
            <a:ext cx="1851450" cy="444187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A6C1144A-3D4A-B143-AC3C-31D8DBCB84BE}"/>
              </a:ext>
            </a:extLst>
          </p:cNvPr>
          <p:cNvPicPr/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6898" y="35789"/>
            <a:ext cx="605542" cy="4548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41164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3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0949"/>
            <a:ext cx="9144000" cy="381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14/07/2021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0351"/>
            <a:ext cx="1389436" cy="288032"/>
          </a:xfrm>
          <a:prstGeom prst="rect">
            <a:avLst/>
          </a:prstGeom>
        </p:spPr>
      </p:pic>
      <p:sp>
        <p:nvSpPr>
          <p:cNvPr id="9" name="8 Rectángulo"/>
          <p:cNvSpPr/>
          <p:nvPr userDrawn="1"/>
        </p:nvSpPr>
        <p:spPr>
          <a:xfrm>
            <a:off x="7956376" y="160351"/>
            <a:ext cx="792088" cy="288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i="0" dirty="0"/>
              <a:t>Logo</a:t>
            </a:r>
            <a:r>
              <a:rPr lang="en-US" sz="800" b="1" i="0" baseline="0" dirty="0"/>
              <a:t> ODE o Institución</a:t>
            </a:r>
            <a:endParaRPr lang="es-MX" sz="800" b="1" i="0" dirty="0"/>
          </a:p>
        </p:txBody>
      </p:sp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5039604"/>
            <a:ext cx="9268107" cy="103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10 Image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6796"/>
            <a:ext cx="9144000" cy="4116704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F8CE730E-323D-4BA1-99D1-99DFE24797D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5" b="14214"/>
          <a:stretch/>
        </p:blipFill>
        <p:spPr>
          <a:xfrm>
            <a:off x="6228184" y="131955"/>
            <a:ext cx="1638868" cy="393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848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12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0949"/>
            <a:ext cx="9144000" cy="381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14/07/2021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0351"/>
            <a:ext cx="1389436" cy="288032"/>
          </a:xfrm>
          <a:prstGeom prst="rect">
            <a:avLst/>
          </a:prstGeom>
        </p:spPr>
      </p:pic>
      <p:sp>
        <p:nvSpPr>
          <p:cNvPr id="9" name="8 Rectángulo"/>
          <p:cNvSpPr/>
          <p:nvPr userDrawn="1"/>
        </p:nvSpPr>
        <p:spPr>
          <a:xfrm>
            <a:off x="7956376" y="160351"/>
            <a:ext cx="792088" cy="288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i="0" dirty="0"/>
              <a:t>Logo</a:t>
            </a:r>
            <a:r>
              <a:rPr lang="en-US" sz="800" b="1" i="0" baseline="0" dirty="0"/>
              <a:t> ODE o Institución</a:t>
            </a:r>
            <a:endParaRPr lang="es-MX" sz="800" b="1" i="0" dirty="0"/>
          </a:p>
        </p:txBody>
      </p:sp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5039604"/>
            <a:ext cx="9268107" cy="103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3" name="3072 Imagen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476"/>
          <a:stretch/>
        </p:blipFill>
        <p:spPr>
          <a:xfrm>
            <a:off x="0" y="5039604"/>
            <a:ext cx="9144000" cy="103896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0DBC867F-2DDA-401D-96C8-85EDD851DDC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5" b="14214"/>
          <a:stretch/>
        </p:blipFill>
        <p:spPr>
          <a:xfrm>
            <a:off x="6155396" y="160351"/>
            <a:ext cx="1725151" cy="41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817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51719" y="1995686"/>
            <a:ext cx="6442993" cy="1021556"/>
          </a:xfrm>
        </p:spPr>
        <p:txBody>
          <a:bodyPr anchor="t"/>
          <a:lstStyle>
            <a:lvl1pPr algn="l">
              <a:defRPr sz="3200" b="1" cap="all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14/07/2021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5"/>
            <a:ext cx="2206996" cy="457514"/>
          </a:xfrm>
          <a:prstGeom prst="rect">
            <a:avLst/>
          </a:prstGeom>
        </p:spPr>
      </p:pic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4876006"/>
            <a:ext cx="9268107" cy="267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10 Imagen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502"/>
          <a:stretch/>
        </p:blipFill>
        <p:spPr>
          <a:xfrm>
            <a:off x="0" y="4876006"/>
            <a:ext cx="9144000" cy="267494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1FAA1425-4B89-4FDD-902E-7A947E38125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5" b="14214"/>
          <a:stretch/>
        </p:blipFill>
        <p:spPr>
          <a:xfrm>
            <a:off x="4499992" y="195486"/>
            <a:ext cx="3079028" cy="738699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D3512A4F-4FBD-6246-95D4-4ADCC566C331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9020" y="136922"/>
            <a:ext cx="822960" cy="699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45261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14/07/2021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48272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14/07/2021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50174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14/07/2021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63128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14/07/2021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3587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627534"/>
            <a:ext cx="8229600" cy="4356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D2827-E43C-4B20-B1E7-DA63C90D2551}" type="datetimeFigureOut">
              <a:rPr lang="es-MX" smtClean="0"/>
              <a:pPr/>
              <a:t>14/07/2021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92986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23728" y="1851670"/>
            <a:ext cx="6442993" cy="1310660"/>
          </a:xfrm>
        </p:spPr>
        <p:txBody>
          <a:bodyPr anchor="ctr"/>
          <a:lstStyle/>
          <a:p>
            <a:pPr algn="just" defTabSz="457200"/>
            <a:r>
              <a:rPr lang="es-MX" sz="2200" cap="none" dirty="0"/>
              <a:t>Avance del programa anual en cuanto a metas programadas e indicadores de todas las unidades administrativas.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0" y="1722170"/>
            <a:ext cx="20563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1" dirty="0">
                <a:solidFill>
                  <a:schemeClr val="bg1">
                    <a:lumMod val="50000"/>
                  </a:schemeClr>
                </a:solidFill>
              </a:rPr>
              <a:t>b)</a:t>
            </a:r>
            <a:endParaRPr lang="es-MX" sz="96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78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3169069"/>
              </p:ext>
            </p:extLst>
          </p:nvPr>
        </p:nvGraphicFramePr>
        <p:xfrm>
          <a:off x="467544" y="2067694"/>
          <a:ext cx="8229600" cy="8609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2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01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3347"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2800" u="none" strike="noStrike" dirty="0">
                          <a:effectLst/>
                        </a:rPr>
                        <a:t>PROGRAMA PRESUPUESTARIO:</a:t>
                      </a:r>
                      <a:endParaRPr lang="es-MX" sz="2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545" marR="7545" marT="754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E035</a:t>
                      </a:r>
                      <a:r>
                        <a:rPr lang="es-MX" sz="2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– Educación Media Superior</a:t>
                      </a:r>
                      <a:endParaRPr lang="es-MX" sz="2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545" marR="7545" marT="754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5657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8461426"/>
              </p:ext>
            </p:extLst>
          </p:nvPr>
        </p:nvGraphicFramePr>
        <p:xfrm>
          <a:off x="107506" y="987575"/>
          <a:ext cx="9000996" cy="3921959"/>
        </p:xfrm>
        <a:graphic>
          <a:graphicData uri="http://schemas.openxmlformats.org/drawingml/2006/table">
            <a:tbl>
              <a:tblPr/>
              <a:tblGrid>
                <a:gridCol w="1225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19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17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15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741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38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38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38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593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8593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8593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62093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6589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7648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Nivel de MIR</a:t>
                      </a:r>
                    </a:p>
                  </a:txBody>
                  <a:tcPr marL="3931" marR="3931" marT="39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Indicador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Método de Cálculo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Dimensión del Indicador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Unidad de Medida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Meta de Avance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Justificaciones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Color de Semaforización</a:t>
                      </a:r>
                    </a:p>
                  </a:txBody>
                  <a:tcPr marL="3931" marR="3931" marT="393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76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Programado</a:t>
                      </a:r>
                      <a:endParaRPr lang="es-ES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Realizado en el Período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Porcentaje de avance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76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Trimestre</a:t>
                      </a:r>
                      <a:endParaRPr lang="es-ES" sz="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Anual</a:t>
                      </a:r>
                      <a:endParaRPr lang="es-ES" sz="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Trimestre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Acumulado Anual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Respecto a la Meta Trimestral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Respecto a la Meta Anual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3855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F.P.C01.A01 - Atención del alumnado mediante el servicio de orientación educativa</a:t>
                      </a:r>
                      <a:endParaRPr lang="es-MX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C01A01I01 - Porcentaje de estudiantes que son atendidos por el servicio de orientación educativa</a:t>
                      </a:r>
                      <a:endParaRPr lang="es-MX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(Número de alumnos atendidos durante N ciclo semestral / Total de alumnos del N ciclo semestral) x 100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Gestión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599-Porcentaje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35.000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35.000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59.669</a:t>
                      </a:r>
                      <a:endParaRPr lang="es-MX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59.669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170.482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170.482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El servicio de Orientación Educativa brinda atención socioemocional virtual o presencial de acuerdo con el semáforo epidemiológico, a todo el alumnado que requieran el servicio, de manera individual o grupal, así mismo, se vincula otras instituciones públicas y privadas para realizar acciones con el objetivo de mejorar el rendimiento académico del estudiantado.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186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F.P.C01.A02 - Capacitación al personal docente para su actualización y desarrollo profesional</a:t>
                      </a:r>
                    </a:p>
                    <a:p>
                      <a:pPr marL="0" algn="ctr" defTabSz="914400" rtl="0" eaLnBrk="1" fontAlgn="ctr" latinLnBrk="0" hangingPunct="1"/>
                      <a:endParaRPr lang="es-MX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C01A02I02 </a:t>
                      </a:r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- Porcentaje de Docentes que aplican en el aula los conocimientos adquiridos en la capacitación</a:t>
                      </a:r>
                      <a:endParaRPr lang="es-MX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(Total de docentes que aplican en el aula los conocimientos adquiridos / Total de docentes capacitados) x 100</a:t>
                      </a:r>
                      <a:endParaRPr lang="es-MX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Gestión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599-Porcentaje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60.137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60.137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65.929</a:t>
                      </a:r>
                      <a:endParaRPr lang="es-MX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60.137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109.631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109.631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En virtud del trabajo a distancia y en línea implementado por la situación de la pandemia, el programa de capacitación desarrollado en la institución esta centrado en el fortalecimiento de las habilidades digitales, para que mediante aplicaciones prácticas y de fácil incorporación a la labor docente se dé atención a los estudiantes. En el indicador se puede observar qué un número importante de docentes capacitados, han incorporado a su labor en las aulas digitales lo aprendido en los cursos y talleres.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0015008"/>
                  </a:ext>
                </a:extLst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2843808" y="125219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Segundo Trimestre 2021</a:t>
            </a:r>
            <a:endParaRPr lang="es-MX" b="1" dirty="0">
              <a:solidFill>
                <a:schemeClr val="accent2">
                  <a:lumMod val="75000"/>
                </a:schemeClr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254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655675"/>
              </p:ext>
            </p:extLst>
          </p:nvPr>
        </p:nvGraphicFramePr>
        <p:xfrm>
          <a:off x="0" y="987575"/>
          <a:ext cx="9143999" cy="3916804"/>
        </p:xfrm>
        <a:graphic>
          <a:graphicData uri="http://schemas.openxmlformats.org/drawingml/2006/table">
            <a:tbl>
              <a:tblPr/>
              <a:tblGrid>
                <a:gridCol w="1244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7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5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06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17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99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99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99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920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920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9206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50187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16527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5609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Nivel de MIR</a:t>
                      </a:r>
                    </a:p>
                  </a:txBody>
                  <a:tcPr marL="3931" marR="3931" marT="39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Indicador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Método de Cálculo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Dimensión del Indicador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Unidad de Medida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Meta de Avance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Justificaciones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Color de Semaforización</a:t>
                      </a:r>
                    </a:p>
                  </a:txBody>
                  <a:tcPr marL="3931" marR="3931" marT="393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130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Programado</a:t>
                      </a:r>
                      <a:endParaRPr lang="es-ES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Realizado en el Período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Porcentaje de avance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30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Trimestre</a:t>
                      </a:r>
                      <a:endParaRPr lang="es-ES" sz="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Anual</a:t>
                      </a:r>
                      <a:endParaRPr lang="es-ES" sz="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Trimestre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Acumulado Anual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Respecto a la Meta Trimestral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Respecto a la Meta Anual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5538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F.P.C02.A02 - Capacitación a las figuras educativas del COBAQROO en materia de derechos humanos.</a:t>
                      </a:r>
                      <a:endParaRPr lang="es-MX" sz="9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C02A02I02 - Porcentaje de figuras educativas del COBAQROO capacitadas en temas de derechos humanos</a:t>
                      </a:r>
                      <a:endParaRPr lang="es-MX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(Número de participantes en la capacitación sobre temas de derechos humanos / Número total de figuras educativas) x 100</a:t>
                      </a:r>
                      <a:endParaRPr lang="es-MX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Gestión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599-Porcentaje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12.500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12.500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9.091</a:t>
                      </a:r>
                      <a:endParaRPr lang="es-MX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9.091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72.727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72.727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La comisión de los Derechos Humanos en el Estado, ha impartido al Colegio de Bachilleres, 3 talleres en el presente año donde han participado docentes y administrativos de las distintas instancias educativas. El indicador que se  reporta contiene al personal que acredita la evaluación, de acuerdo a los parámetros establecidos por la Comisión mencionada, quedando pendiente nos sean entregados los resultados del tercer taller realizado en mayo, por lo que el indicador puede variar en lo futuro.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233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F.P.C03.A01 - Evaluación de los Planteles del COBAQROO para medir la calidad</a:t>
                      </a:r>
                      <a:endParaRPr lang="es-MX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C03A01I01 - Porcentajes de Planteles Evaluados del COBAQROO que obtienen un resultado satisfactorio</a:t>
                      </a:r>
                    </a:p>
                    <a:p>
                      <a:pPr marL="0" algn="ctr" defTabSz="914400" rtl="0" eaLnBrk="1" fontAlgn="ctr" latinLnBrk="0" hangingPunct="1"/>
                      <a:endParaRPr lang="es-MX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(Número de Planteles Evaluados del COBAQROO que obtienen un resultado satisfactorio / Número total de Planteles del COBAQROO Evaluados) x 100</a:t>
                      </a:r>
                      <a:endParaRPr lang="es-MX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Gestión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599-Porcentaje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20.000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20.000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20.000</a:t>
                      </a:r>
                      <a:endParaRPr lang="es-MX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20.000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100.000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100.000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De los Diez Centros Educativos evaluados, dos (Plantel río Hondo y Chetumal Dos) cumplieron en la totalidad los 20 aspectos a evaluar teniendo un resultado satisfactorio.</a:t>
                      </a:r>
                      <a:endParaRPr lang="es-MX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0015008"/>
                  </a:ext>
                </a:extLst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2843808" y="125219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Segundo Trimestre 2021</a:t>
            </a:r>
            <a:endParaRPr lang="es-MX" b="1" dirty="0">
              <a:solidFill>
                <a:schemeClr val="accent2">
                  <a:lumMod val="75000"/>
                </a:schemeClr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6603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3386614"/>
              </p:ext>
            </p:extLst>
          </p:nvPr>
        </p:nvGraphicFramePr>
        <p:xfrm>
          <a:off x="0" y="987575"/>
          <a:ext cx="9143999" cy="3833905"/>
        </p:xfrm>
        <a:graphic>
          <a:graphicData uri="http://schemas.openxmlformats.org/drawingml/2006/table">
            <a:tbl>
              <a:tblPr/>
              <a:tblGrid>
                <a:gridCol w="1244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7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5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06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17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99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99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99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920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920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9206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50187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16527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3554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Nivel de MIR</a:t>
                      </a:r>
                    </a:p>
                  </a:txBody>
                  <a:tcPr marL="3931" marR="3931" marT="39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Indicador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Método de Cálculo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Dimensión del Indicador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Unidad de Medida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Meta de Avance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Justificaciones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Color de Semaforización</a:t>
                      </a:r>
                    </a:p>
                  </a:txBody>
                  <a:tcPr marL="3931" marR="3931" marT="393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59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Programado</a:t>
                      </a:r>
                      <a:endParaRPr lang="es-ES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Realizado en el Período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Porcentaje de avance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559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Trimestre</a:t>
                      </a:r>
                      <a:endParaRPr lang="es-ES" sz="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Anual</a:t>
                      </a:r>
                      <a:endParaRPr lang="es-ES" sz="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Trimestre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Acumulado Anual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Respecto a la Meta Trimestral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Respecto a la Meta Anual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104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F.P.C03.A02 - Vinculación de los Padres y madres de familia en las actividades </a:t>
                      </a:r>
                      <a:endParaRPr lang="es-MX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C03A02I02 - Porcentaje de padres y madres de familia que asisten a las reuniones convocadas por el centro educativo</a:t>
                      </a:r>
                      <a:endParaRPr lang="es-MX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(Número de padres de familia que participan en las actividades que convocan en los centros educativos / Total de padres de familia de las Instancias Educativas del N ciclo semestral) x 100</a:t>
                      </a:r>
                    </a:p>
                    <a:p>
                      <a:pPr marL="0" algn="ctr" defTabSz="914400" rtl="0" eaLnBrk="1" fontAlgn="ctr" latinLnBrk="0" hangingPunct="1"/>
                      <a:endParaRPr lang="es-MX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Gestión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599-Porcentaje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60.000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60.000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87.000</a:t>
                      </a:r>
                      <a:endParaRPr lang="es-MX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87.000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145.001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145.001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En el marco de la estrategia SOS, los padres de familia fueron atendidos por diversos medios de comunicación. Las reuniones de los padres de familia se realizaron de manera virtual y se contactaron, por medio de llamadas telefónicas o en su caso, se realizaron visitas domiciliarias o reuniones presenciales en los centros comunitarios de aprendizaje, de acuerdo al semáforo  epidemiológico por la contingencia sanitaria COVID-19</a:t>
                      </a:r>
                      <a:endParaRPr lang="es-MX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4662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F.P.C03.A03 - Implementación de acciones en materia de seguridad escolar</a:t>
                      </a:r>
                      <a:endParaRPr lang="es-MX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C03A03I03 - Porcentaje de centros educativos con riesgo bajo en seguridad escolar</a:t>
                      </a:r>
                      <a:endParaRPr lang="es-MX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(Número de centros educativos con riesgo bajo de seguridad escolar del N ciclo semestral / Total de centros educativos del N ciclo semestral) x 100 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Referencias </a:t>
                      </a:r>
                      <a:endParaRPr lang="es-MX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Gestión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599-Porcentaje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70.455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70.455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78.723</a:t>
                      </a:r>
                      <a:endParaRPr lang="es-MX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78.723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111.736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111.736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El COBAQROO realiza cada semestre actividades virtuales o presenciales de acuerdo con el semáforo epidemiológico, que promueven la seguridad escolar en toda comunidad (estudiantes, </a:t>
                      </a:r>
                    </a:p>
                    <a:p>
                      <a:pPr algn="ctr" fontAlgn="ctr"/>
                      <a:r>
                        <a:rPr lang="es-MX" sz="7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docentes y padres de familia) como las jornadas de paz con la finalidad de fomentar la sana convivencia escolar, promoción de estilos de vida saludables, acciones para la no violencia, reforzar la </a:t>
                      </a:r>
                    </a:p>
                    <a:p>
                      <a:pPr algn="ctr" fontAlgn="ctr"/>
                      <a:r>
                        <a:rPr lang="es-MX" sz="7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toma de decisiones responsables y llevar a cabo acciones con el alumnado para impulsar la igualdad de género en los ambientes escolares.</a:t>
                      </a:r>
                    </a:p>
                    <a:p>
                      <a:pPr algn="ctr" fontAlgn="ctr"/>
                      <a:endParaRPr lang="es-MX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0015008"/>
                  </a:ext>
                </a:extLst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2843808" y="125219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Segundo Trimestre 2021</a:t>
            </a:r>
            <a:endParaRPr lang="es-MX" b="1" dirty="0">
              <a:solidFill>
                <a:schemeClr val="accent2">
                  <a:lumMod val="75000"/>
                </a:schemeClr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156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/>
          </p:nvPr>
        </p:nvGraphicFramePr>
        <p:xfrm>
          <a:off x="467544" y="2067694"/>
          <a:ext cx="8229600" cy="8609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2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01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3347"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2800" u="none" strike="noStrike" dirty="0">
                          <a:effectLst/>
                        </a:rPr>
                        <a:t>PROGRAMA PRESUPUESTARIO:</a:t>
                      </a:r>
                      <a:endParaRPr lang="es-MX" sz="2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545" marR="7545" marT="754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2800" u="none" strike="noStrike" dirty="0" smtClean="0">
                          <a:effectLst/>
                        </a:rPr>
                        <a:t>M001 - Gestión y Apoyo Institucional</a:t>
                      </a:r>
                      <a:endParaRPr lang="es-MX" sz="2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545" marR="7545" marT="754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310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48285"/>
              </p:ext>
            </p:extLst>
          </p:nvPr>
        </p:nvGraphicFramePr>
        <p:xfrm>
          <a:off x="179512" y="987575"/>
          <a:ext cx="8856985" cy="3870170"/>
        </p:xfrm>
        <a:graphic>
          <a:graphicData uri="http://schemas.openxmlformats.org/drawingml/2006/table">
            <a:tbl>
              <a:tblPr/>
              <a:tblGrid>
                <a:gridCol w="1205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64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83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24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65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774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77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774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7975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7975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7975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45473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0031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8627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Nivel de MIR</a:t>
                      </a:r>
                    </a:p>
                  </a:txBody>
                  <a:tcPr marL="3931" marR="3931" marT="39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Indicador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Método de Cálculo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Dimensión del Indicador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Unidad de Medida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Meta de Avance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Justificaciones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Color de Semaforización</a:t>
                      </a:r>
                    </a:p>
                  </a:txBody>
                  <a:tcPr marL="3931" marR="3931" marT="393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22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Programado</a:t>
                      </a:r>
                      <a:endParaRPr lang="es-ES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Realizado en el Período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Porcentaje de avance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91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Trimestre</a:t>
                      </a:r>
                      <a:endParaRPr lang="es-ES" sz="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Anual</a:t>
                      </a:r>
                      <a:endParaRPr lang="es-ES" sz="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Trimestre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Acumulado Anual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Respecto a la Meta Trimestral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Respecto a la Meta Anual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1098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F.P.C01 - Actividades de facilitación (apoyo) desarrolladas para el cumplimiento de metas de las áreas sustantivas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C01I01 - Porcentaje de cumplimiento programático de metas sustantivas de la institución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(Total de indicadores de Componentes y Actividades en los Programas Presupuestarios sustantivos del Colegio de Bachilleres del Estado de Quintana Roo que alcanzan metas satisfactorias (rango verde) de 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acuerdo con su semaforización / Total de indicadores de Componentes y Actividades en los Programas Presupuestarios sustantivos del Colegio de Bachilleres del Estado de Quintana Roo) x 100</a:t>
                      </a:r>
                      <a:endParaRPr lang="es-MX" sz="8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Gestión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599-Porcentaje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83.333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83.333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50.000</a:t>
                      </a:r>
                      <a:endParaRPr lang="es-MX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50.000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60.000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60.000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De los 6 indicadores que se reportaron en el segundo trimestre en el programa presupuestario E035 - Educación Media Superior 3 lograron alcanzar el semáforo verde, 2 obtuvieron semáforo rojo por que se superaron las metas y sólo una meta no se logro alcanzar.</a:t>
                      </a:r>
                      <a:endParaRPr lang="es-MX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1098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F.P.C01.A01 - Asistencia a las áreas sustantivas en funciones administrativas, jurídicas, de planeación, relaciones públicas u otras funciones de staff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C01IA1 - Porcentaje del Presupuesto Ejercido destinado a las áreas staff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[Monto del Presupuesto Ejercido del Colegio de Bachilleres del Estado de Quintana Roo destinado a áreas de apoyo (o staff) / Total de Presupuesto Ejercido del Colegio de Bachilleres del Estado de Quintana 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Roo] X 100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Gestión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599-Porcentaje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25.000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25.000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23.813</a:t>
                      </a:r>
                      <a:endParaRPr lang="es-MX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23.813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95.252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95.252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En este reporte se detalla la información correspondiente al segundo trimestre del ejercicio 2021, como se puede observar, nos encontramos dentro los parámetros correctos en relación con los gastos programados y ejercidos para el trimestre.</a:t>
                      </a:r>
                      <a:endParaRPr lang="es-MX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0015008"/>
                  </a:ext>
                </a:extLst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2843808" y="125219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Segundo Trimestre 2021</a:t>
            </a:r>
            <a:endParaRPr lang="es-MX" b="1" dirty="0">
              <a:solidFill>
                <a:schemeClr val="accent2">
                  <a:lumMod val="75000"/>
                </a:schemeClr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725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3940</TotalTime>
  <Words>1259</Words>
  <Application>Microsoft Office PowerPoint</Application>
  <PresentationFormat>Presentación en pantalla (16:9)</PresentationFormat>
  <Paragraphs>191</Paragraphs>
  <Slides>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Britannic Bold</vt:lpstr>
      <vt:lpstr>Calibri</vt:lpstr>
      <vt:lpstr>Tema de Office</vt:lpstr>
      <vt:lpstr>Avance del programa anual en cuanto a metas programadas e indicadores de todas las unidades administrativas.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VER SERIES</dc:creator>
  <cp:lastModifiedBy>DANY</cp:lastModifiedBy>
  <cp:revision>205</cp:revision>
  <cp:lastPrinted>2019-08-02T20:59:18Z</cp:lastPrinted>
  <dcterms:created xsi:type="dcterms:W3CDTF">2019-08-01T13:58:16Z</dcterms:created>
  <dcterms:modified xsi:type="dcterms:W3CDTF">2021-07-14T18:00:34Z</dcterms:modified>
</cp:coreProperties>
</file>